
<file path=[Content_Types].xml><?xml version="1.0" encoding="utf-8"?>
<Types xmlns="http://schemas.openxmlformats.org/package/2006/content-types">
  <Default Extension="8CCA5AD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8" r:id="rId3"/>
    <p:sldId id="279" r:id="rId4"/>
    <p:sldId id="270" r:id="rId5"/>
    <p:sldId id="258" r:id="rId6"/>
    <p:sldId id="272" r:id="rId7"/>
    <p:sldId id="273" r:id="rId8"/>
    <p:sldId id="260" r:id="rId9"/>
    <p:sldId id="277" r:id="rId10"/>
    <p:sldId id="27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8CCA5AD0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91462E2B-C178-4B6D-A1C1-EACDDB77A1DB}"/>
              </a:ext>
            </a:extLst>
          </p:cNvPr>
          <p:cNvSpPr txBox="1"/>
          <p:nvPr/>
        </p:nvSpPr>
        <p:spPr>
          <a:xfrm>
            <a:off x="5204109" y="1645920"/>
            <a:ext cx="5919503" cy="447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nl-NL" sz="2000" b="1" dirty="0">
              <a:solidFill>
                <a:prstClr val="black"/>
              </a:solidFill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Presentatie wetenschappelijke Curriculumcommissie voor het funderend onderwijs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0634D8E-93B2-4143-84D2-7B4B582D36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803472" y="2892347"/>
            <a:ext cx="3215240" cy="73990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5B71D75-920A-4A38-ABAC-861052834C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358" y="922789"/>
            <a:ext cx="4328850" cy="989901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E45C2C5-E4ED-4C1E-BC98-C5481F6F9C2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767" y="0"/>
            <a:ext cx="319087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B0AE2E25-BE5F-46C1-B360-2B216A3616A4}"/>
              </a:ext>
            </a:extLst>
          </p:cNvPr>
          <p:cNvSpPr txBox="1"/>
          <p:nvPr/>
        </p:nvSpPr>
        <p:spPr>
          <a:xfrm>
            <a:off x="369638" y="2048097"/>
            <a:ext cx="40618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  <a:ea typeface="+mj-ea"/>
                <a:cs typeface="+mj-cs"/>
              </a:rPr>
              <a:t>31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latin typeface="+mj-lt"/>
                <a:ea typeface="+mj-ea"/>
                <a:cs typeface="+mj-cs"/>
              </a:rPr>
              <a:t>maart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latin typeface="+mj-lt"/>
                <a:ea typeface="+mj-ea"/>
                <a:cs typeface="+mj-cs"/>
              </a:rPr>
              <a:t>2022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77136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191965" y="989747"/>
            <a:ext cx="6834093" cy="548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b="1" i="1" dirty="0" err="1"/>
              <a:t>Tussenstand</a:t>
            </a:r>
            <a:r>
              <a:rPr lang="en-US" b="1" i="1" dirty="0"/>
              <a:t>:</a:t>
            </a:r>
            <a:r>
              <a:rPr lang="en-US" b="1" dirty="0"/>
              <a:t> 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 De </a:t>
            </a:r>
            <a:r>
              <a:rPr lang="en-US" b="1" dirty="0" err="1"/>
              <a:t>adviezen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studies </a:t>
            </a:r>
            <a:r>
              <a:rPr lang="en-US" b="1" dirty="0" err="1"/>
              <a:t>zijn</a:t>
            </a:r>
            <a:r>
              <a:rPr lang="en-US" b="1" dirty="0"/>
              <a:t> door de </a:t>
            </a:r>
            <a:r>
              <a:rPr lang="en-US" b="1" dirty="0" err="1"/>
              <a:t>vorige</a:t>
            </a:r>
            <a:r>
              <a:rPr lang="en-US" b="1" dirty="0"/>
              <a:t> minister  	</a:t>
            </a:r>
            <a:r>
              <a:rPr lang="en-US" b="1" dirty="0" err="1"/>
              <a:t>aangeboden</a:t>
            </a:r>
            <a:r>
              <a:rPr lang="en-US" b="1" dirty="0"/>
              <a:t> </a:t>
            </a:r>
            <a:r>
              <a:rPr lang="en-US" b="1" dirty="0" err="1"/>
              <a:t>aan</a:t>
            </a:r>
            <a:r>
              <a:rPr lang="en-US" b="1" dirty="0"/>
              <a:t> de Kamer met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positieve</a:t>
            </a:r>
            <a:r>
              <a:rPr lang="en-US" b="1" dirty="0"/>
              <a:t> 	</a:t>
            </a:r>
            <a:r>
              <a:rPr lang="en-US" b="1" dirty="0" err="1"/>
              <a:t>waardering</a:t>
            </a:r>
            <a:r>
              <a:rPr lang="en-US" b="1" dirty="0"/>
              <a:t>.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 De </a:t>
            </a:r>
            <a:r>
              <a:rPr lang="en-US" b="1" dirty="0" err="1"/>
              <a:t>adviezen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aanbevelingen</a:t>
            </a:r>
            <a:r>
              <a:rPr lang="en-US" b="1" dirty="0"/>
              <a:t>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verwerkt</a:t>
            </a:r>
            <a:r>
              <a:rPr lang="en-US" b="1" dirty="0"/>
              <a:t> in de 	</a:t>
            </a:r>
            <a:r>
              <a:rPr lang="en-US" b="1" dirty="0" err="1"/>
              <a:t>werkopdrachten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werkinstructies</a:t>
            </a:r>
            <a:r>
              <a:rPr lang="en-US" b="1" dirty="0"/>
              <a:t> van SLO 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en-US" b="1" dirty="0"/>
              <a:t> De </a:t>
            </a:r>
            <a:r>
              <a:rPr lang="en-US" b="1" dirty="0" err="1"/>
              <a:t>bijstelling</a:t>
            </a:r>
            <a:r>
              <a:rPr lang="en-US" b="1" dirty="0"/>
              <a:t> van de </a:t>
            </a:r>
            <a:r>
              <a:rPr lang="en-US" b="1" dirty="0" err="1"/>
              <a:t>examenprogramma’s</a:t>
            </a:r>
            <a:r>
              <a:rPr lang="nl-NL" b="1" dirty="0"/>
              <a:t>: 	Nederlands, wiskunde, de moderne vreemde 	talen, maatschappijleer en de bètavakken is 	gestart.</a:t>
            </a:r>
          </a:p>
          <a:p>
            <a:pPr marL="0" indent="0">
              <a:lnSpc>
                <a:spcPct val="90000"/>
              </a:lnSpc>
            </a:pPr>
            <a:endParaRPr lang="nl-NL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De Curriculumcommissie werkt nu aan haar advies 	voor een systeem van periodieke herijking.</a:t>
            </a:r>
            <a:endParaRPr lang="en-US" b="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6EBC78C-0598-4080-8384-2976BFF3C4CA}"/>
              </a:ext>
            </a:extLst>
          </p:cNvPr>
          <p:cNvSpPr txBox="1"/>
          <p:nvPr/>
        </p:nvSpPr>
        <p:spPr>
          <a:xfrm>
            <a:off x="6803472" y="5327009"/>
            <a:ext cx="4684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906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1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5" name="Picture 33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6" name="Oval 35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7" name="Picture 37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8" name="Picture 39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59" name="Rectangle 41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0" name="Rectangle 43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47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4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C8C07C7-29CB-4766-B925-87BC66B85937}"/>
              </a:ext>
            </a:extLst>
          </p:cNvPr>
          <p:cNvSpPr txBox="1"/>
          <p:nvPr/>
        </p:nvSpPr>
        <p:spPr>
          <a:xfrm>
            <a:off x="5058561" y="1400962"/>
            <a:ext cx="7004808" cy="52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en-US" sz="2000" b="1" i="1" dirty="0">
                <a:latin typeface="+mj-lt"/>
                <a:ea typeface="+mj-ea"/>
                <a:cs typeface="+mj-cs"/>
              </a:rPr>
              <a:t>Tussenadvies 4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periodieke</a:t>
            </a:r>
            <a:r>
              <a:rPr lang="en-US" sz="2000" b="1" i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herijking</a:t>
            </a:r>
            <a:endParaRPr lang="en-US" sz="2000" b="1" i="1" dirty="0">
              <a:latin typeface="+mj-lt"/>
              <a:ea typeface="+mj-ea"/>
              <a:cs typeface="+mj-cs"/>
            </a:endParaRPr>
          </a:p>
          <a:p>
            <a:pPr marR="0" lvl="0" fontAlgn="auto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Hoe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komen</a:t>
            </a:r>
            <a:r>
              <a:rPr lang="en-US" sz="2000" b="1" dirty="0">
                <a:latin typeface="+mj-lt"/>
                <a:ea typeface="+mj-ea"/>
                <a:cs typeface="+mj-cs"/>
              </a:rPr>
              <a:t> tot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cyclus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periodieke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curriculumbijstelling</a:t>
            </a:r>
            <a:r>
              <a:rPr lang="en-US" sz="2000" b="1" dirty="0">
                <a:latin typeface="+mj-lt"/>
                <a:ea typeface="+mj-ea"/>
                <a:cs typeface="+mj-cs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Wie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vervult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welke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functie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in de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keten</a:t>
            </a:r>
            <a:r>
              <a:rPr lang="en-US" sz="2000" b="1" dirty="0">
                <a:latin typeface="+mj-lt"/>
                <a:ea typeface="+mj-ea"/>
                <a:cs typeface="+mj-cs"/>
              </a:rPr>
              <a:t>? 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Hoe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worden</a:t>
            </a:r>
            <a:r>
              <a:rPr lang="en-US" sz="2000" b="1" dirty="0">
                <a:latin typeface="+mj-lt"/>
                <a:ea typeface="+mj-ea"/>
                <a:cs typeface="+mj-cs"/>
              </a:rPr>
              <a:t> die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functies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ondergebracht</a:t>
            </a:r>
            <a:r>
              <a:rPr lang="en-US" sz="2000" b="1" dirty="0">
                <a:latin typeface="+mj-lt"/>
                <a:ea typeface="+mj-ea"/>
                <a:cs typeface="+mj-cs"/>
              </a:rPr>
              <a:t> in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cyclisch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meerjarig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proces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ijkmomenten</a:t>
            </a:r>
            <a:r>
              <a:rPr lang="en-US" sz="2000" b="1" dirty="0">
                <a:latin typeface="+mj-lt"/>
                <a:ea typeface="+mj-ea"/>
                <a:cs typeface="+mj-cs"/>
              </a:rPr>
              <a:t>?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4147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91462E2B-C178-4B6D-A1C1-EACDDB77A1DB}"/>
              </a:ext>
            </a:extLst>
          </p:cNvPr>
          <p:cNvSpPr txBox="1"/>
          <p:nvPr/>
        </p:nvSpPr>
        <p:spPr>
          <a:xfrm>
            <a:off x="5204109" y="1571626"/>
            <a:ext cx="6578316" cy="473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	</a:t>
            </a:r>
            <a:r>
              <a:rPr lang="en-US" sz="2200" b="1" dirty="0" err="1">
                <a:latin typeface="+mj-lt"/>
                <a:ea typeface="+mj-ea"/>
                <a:cs typeface="+mj-cs"/>
              </a:rPr>
              <a:t>Belang</a:t>
            </a:r>
            <a:r>
              <a:rPr lang="en-US" sz="2200" b="1" dirty="0">
                <a:latin typeface="+mj-lt"/>
                <a:ea typeface="+mj-ea"/>
                <a:cs typeface="+mj-cs"/>
              </a:rPr>
              <a:t> en noodzaak bijstelling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2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200" b="1" dirty="0">
                <a:latin typeface="+mj-lt"/>
                <a:ea typeface="+mj-ea"/>
                <a:cs typeface="+mj-cs"/>
              </a:rPr>
              <a:t> 	K</a:t>
            </a:r>
            <a:r>
              <a:rPr lang="nl-NL" sz="2200" b="1" dirty="0"/>
              <a:t>erndoelen (uit 2006) en eindtermen behoeven 	actualisering; we lopen achter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nl-NL" sz="22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200" b="1" dirty="0">
                <a:latin typeface="+mj-lt"/>
                <a:ea typeface="+mj-ea"/>
                <a:cs typeface="+mj-cs"/>
              </a:rPr>
              <a:t> 	D</a:t>
            </a:r>
            <a:r>
              <a:rPr lang="nl-NL" sz="2200" b="1" dirty="0"/>
              <a:t>it moet over de volle breedte om samenhang 	te houden en te bevorderen</a:t>
            </a:r>
            <a:endParaRPr lang="nl-NL" sz="22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2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200" b="1" dirty="0">
                <a:latin typeface="+mj-lt"/>
                <a:ea typeface="+mj-ea"/>
                <a:cs typeface="+mj-cs"/>
              </a:rPr>
              <a:t> 	H</a:t>
            </a:r>
            <a:r>
              <a:rPr lang="nl-NL" sz="2200" b="1" dirty="0"/>
              <a:t>erijking van het curriculum moet periodiek 	gebeuren; we kunnen dit niet nalaten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nl-NL" sz="2200" b="1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/>
              <a:t> 	</a:t>
            </a:r>
            <a:r>
              <a:rPr lang="nl-NL" sz="2200" b="1" dirty="0"/>
              <a:t>In samenspel met ketenpartners, veld en 	onderwijsorganisaties.</a:t>
            </a:r>
            <a:endParaRPr lang="nl-NL" sz="22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nl-NL" sz="20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4750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Tekstvak 2">
            <a:extLst>
              <a:ext uri="{FF2B5EF4-FFF2-40B4-BE49-F238E27FC236}">
                <a16:creationId xmlns:a16="http://schemas.microsoft.com/office/drawing/2014/main" id="{91462E2B-C178-4B6D-A1C1-EACDDB77A1DB}"/>
              </a:ext>
            </a:extLst>
          </p:cNvPr>
          <p:cNvSpPr txBox="1"/>
          <p:nvPr/>
        </p:nvSpPr>
        <p:spPr>
          <a:xfrm>
            <a:off x="5204109" y="1571626"/>
            <a:ext cx="6578316" cy="4733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Rol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wetenschappelijke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Curriculumcommissie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Onafhankelijke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adviescommissie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Doordenken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het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curriculumvraagstuk</a:t>
            </a:r>
            <a:r>
              <a:rPr lang="en-US" sz="2000" b="1" dirty="0">
                <a:latin typeface="+mj-lt"/>
                <a:ea typeface="+mj-ea"/>
                <a:cs typeface="+mj-cs"/>
              </a:rPr>
              <a:t> via         	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gevraagde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adviezen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opbrengst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Curriculum.nu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werkopdrachten</a:t>
            </a:r>
            <a:r>
              <a:rPr lang="en-US" sz="2000" b="1" dirty="0">
                <a:latin typeface="+mj-lt"/>
                <a:ea typeface="+mj-ea"/>
                <a:cs typeface="+mj-cs"/>
              </a:rPr>
              <a:t> SLO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verdiepende</a:t>
            </a:r>
            <a:r>
              <a:rPr lang="en-US" sz="2000" b="1" dirty="0">
                <a:latin typeface="+mj-lt"/>
                <a:ea typeface="+mj-ea"/>
                <a:cs typeface="+mj-cs"/>
              </a:rPr>
              <a:t> studies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systeem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periodieke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herijking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Gewenste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curriculumherziening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helpen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realiseren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5437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3031615-4E70-4AA1-B27C-F56E25379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FB9E066-80FA-4D06-A6DD-A477E376EC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88" r="1" b="990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2386D96-DF72-4275-B766-E00CBBFB0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540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76400"/>
            <a:ext cx="5919503" cy="447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b="1" i="1" dirty="0">
                <a:latin typeface="+mj-lt"/>
                <a:ea typeface="+mj-ea"/>
                <a:cs typeface="+mj-cs"/>
              </a:rPr>
              <a:t>Tussenadvies 1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Kaders</a:t>
            </a:r>
            <a:r>
              <a:rPr lang="en-US" sz="2000" b="1" i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i="1" dirty="0">
                <a:latin typeface="+mj-lt"/>
                <a:ea typeface="+mj-ea"/>
                <a:cs typeface="+mj-cs"/>
              </a:rPr>
              <a:t> de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toekomst</a:t>
            </a:r>
            <a:endParaRPr lang="en-US" sz="2000" b="1" i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Taxatie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opbrengst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curriculum.nu: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bruikbaar</a:t>
            </a:r>
            <a:r>
              <a:rPr lang="en-US" sz="2000" b="1" dirty="0">
                <a:latin typeface="+mj-lt"/>
                <a:ea typeface="+mj-ea"/>
                <a:cs typeface="+mj-cs"/>
              </a:rPr>
              <a:t> maar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niet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toereikend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Belang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eenduidige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ontwerpprincipes</a:t>
            </a:r>
            <a:r>
              <a:rPr lang="en-US" sz="2000" b="1" dirty="0">
                <a:latin typeface="+mj-lt"/>
                <a:ea typeface="+mj-ea"/>
                <a:cs typeface="+mj-cs"/>
              </a:rPr>
              <a:t> (rationale, focus)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samenhangende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consistente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aanpak</a:t>
            </a:r>
            <a:r>
              <a:rPr lang="en-US" sz="2000" b="1" dirty="0">
                <a:latin typeface="+mj-lt"/>
                <a:ea typeface="+mj-ea"/>
                <a:cs typeface="+mj-cs"/>
              </a:rPr>
              <a:t> (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architectuur</a:t>
            </a:r>
            <a:r>
              <a:rPr lang="en-US" sz="2000" b="1" dirty="0">
                <a:latin typeface="+mj-lt"/>
                <a:ea typeface="+mj-ea"/>
                <a:cs typeface="+mj-cs"/>
              </a:rPr>
              <a:t>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768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45920"/>
            <a:ext cx="6768816" cy="4650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b="1" i="1" dirty="0">
                <a:latin typeface="+mj-lt"/>
                <a:ea typeface="+mj-ea"/>
                <a:cs typeface="+mj-cs"/>
              </a:rPr>
              <a:t>Tussenadvies  2 Doel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i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ruimte</a:t>
            </a:r>
            <a:endParaRPr lang="en-US" sz="2000" b="1" i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Het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belang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breed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gevarieerd</a:t>
            </a:r>
            <a:r>
              <a:rPr lang="en-US" sz="2000" b="1" dirty="0">
                <a:latin typeface="+mj-lt"/>
                <a:ea typeface="+mj-ea"/>
                <a:cs typeface="+mj-cs"/>
              </a:rPr>
              <a:t> curriculum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doeldomeinen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kwalificatie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socialisatie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persoonsvorming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eenduidige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typologie</a:t>
            </a:r>
            <a:r>
              <a:rPr lang="en-US" sz="2000" b="1" dirty="0">
                <a:latin typeface="+mj-lt"/>
                <a:ea typeface="+mj-ea"/>
                <a:cs typeface="+mj-cs"/>
              </a:rPr>
              <a:t> van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kerndoelen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ontwerpruimte</a:t>
            </a:r>
            <a:r>
              <a:rPr lang="en-US" sz="2000" b="1" dirty="0">
                <a:latin typeface="+mj-lt"/>
                <a:ea typeface="+mj-ea"/>
                <a:cs typeface="+mj-cs"/>
              </a:rPr>
              <a:t> om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overladenheid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tegen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gaan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042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010F1E-1F48-4514-B8CB-A68F0715592A}"/>
              </a:ext>
            </a:extLst>
          </p:cNvPr>
          <p:cNvSpPr txBox="1"/>
          <p:nvPr/>
        </p:nvSpPr>
        <p:spPr>
          <a:xfrm>
            <a:off x="5204109" y="1645920"/>
            <a:ext cx="6825966" cy="464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b="1" i="1" dirty="0">
                <a:latin typeface="+mj-lt"/>
                <a:ea typeface="+mj-ea"/>
                <a:cs typeface="+mj-cs"/>
              </a:rPr>
              <a:t>Tussenadvies 3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Examenprogramma’s</a:t>
            </a:r>
            <a:r>
              <a:rPr lang="en-US" sz="2000" b="1" i="1" dirty="0">
                <a:latin typeface="+mj-lt"/>
                <a:ea typeface="+mj-ea"/>
                <a:cs typeface="+mj-cs"/>
              </a:rPr>
              <a:t> in </a:t>
            </a:r>
            <a:r>
              <a:rPr lang="en-US" sz="2000" b="1" i="1" dirty="0" err="1">
                <a:latin typeface="+mj-lt"/>
                <a:ea typeface="+mj-ea"/>
                <a:cs typeface="+mj-cs"/>
              </a:rPr>
              <a:t>perspectief</a:t>
            </a:r>
            <a:endParaRPr lang="en-US" sz="2000" b="1" i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Eindtermen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als</a:t>
            </a:r>
            <a:r>
              <a:rPr lang="en-US" sz="2000" b="1" dirty="0">
                <a:latin typeface="+mj-lt"/>
                <a:ea typeface="+mj-ea"/>
                <a:cs typeface="+mj-cs"/>
              </a:rPr>
              <a:t> basis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examens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een</a:t>
            </a:r>
            <a:r>
              <a:rPr lang="en-US" sz="2000" b="1" dirty="0">
                <a:latin typeface="+mj-lt"/>
                <a:ea typeface="+mj-ea"/>
                <a:cs typeface="+mj-cs"/>
              </a:rPr>
              <a:t> breed curriculum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Betere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inhoudelijke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balans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tussen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centraal</a:t>
            </a:r>
            <a:r>
              <a:rPr lang="en-US" sz="2000" b="1" dirty="0">
                <a:latin typeface="+mj-lt"/>
                <a:ea typeface="+mj-ea"/>
                <a:cs typeface="+mj-cs"/>
              </a:rPr>
              <a:t>-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schoolexamen</a:t>
            </a: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Werk</a:t>
            </a:r>
            <a:r>
              <a:rPr lang="en-US" sz="2000" b="1" dirty="0">
                <a:latin typeface="+mj-lt"/>
                <a:ea typeface="+mj-ea"/>
                <a:cs typeface="+mj-cs"/>
              </a:rPr>
              <a:t> met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vooraf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vastgestelde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ontwerpruimte</a:t>
            </a:r>
            <a:r>
              <a:rPr lang="en-US" sz="2000" b="1" dirty="0">
                <a:latin typeface="+mj-lt"/>
                <a:ea typeface="+mj-ea"/>
                <a:cs typeface="+mj-cs"/>
              </a:rPr>
              <a:t> om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overladenheid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tegen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te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gaan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616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8" y="1476462"/>
            <a:ext cx="6834093" cy="497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b="1" i="1" dirty="0" err="1"/>
              <a:t>Verdiepende</a:t>
            </a:r>
            <a:r>
              <a:rPr lang="en-US" b="1" i="1" dirty="0"/>
              <a:t> </a:t>
            </a:r>
            <a:r>
              <a:rPr lang="en-US" b="1" i="1" dirty="0" err="1"/>
              <a:t>studie</a:t>
            </a:r>
            <a:r>
              <a:rPr lang="en-US" b="1" i="1" dirty="0"/>
              <a:t> </a:t>
            </a:r>
            <a:r>
              <a:rPr kumimoji="0" lang="en-US" b="1" i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Samenhang</a:t>
            </a:r>
            <a:r>
              <a:rPr kumimoji="0" lang="en-US" b="1" i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 het curriculum </a:t>
            </a:r>
            <a:r>
              <a:rPr kumimoji="0" lang="en-US" sz="1600" b="1" i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(1)</a:t>
            </a:r>
          </a:p>
          <a:p>
            <a:pPr marL="0" indent="0">
              <a:lnSpc>
                <a:spcPct val="90000"/>
              </a:lnSpc>
            </a:pPr>
            <a:endParaRPr kumimoji="0" lang="en-US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indent="0">
              <a:lnSpc>
                <a:spcPct val="90000"/>
              </a:lnSpc>
            </a:pPr>
            <a:r>
              <a:rPr lang="nl-NL" b="1" dirty="0"/>
              <a:t> 	Meer samenhang creëren door het gebruik van    	een rationale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Overladenheid wordt aangepakt door een betere 	aansluiting van vakken en leergebieden, 	leerjaren en schoolsoorten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Burgerschap en Digitale Geletterdheid krijgen 	eigen herkenbare kerndoelen en eindtermen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76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50BD4E1E-751C-4224-9BB2-775C2974ED3D}"/>
              </a:ext>
            </a:extLst>
          </p:cNvPr>
          <p:cNvSpPr txBox="1">
            <a:spLocks/>
          </p:cNvSpPr>
          <p:nvPr/>
        </p:nvSpPr>
        <p:spPr>
          <a:xfrm>
            <a:off x="5204108" y="1476462"/>
            <a:ext cx="6834093" cy="497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b="1" i="1" dirty="0" err="1"/>
              <a:t>Verdiepende</a:t>
            </a:r>
            <a:r>
              <a:rPr lang="en-US" b="1" i="1" dirty="0"/>
              <a:t> </a:t>
            </a:r>
            <a:r>
              <a:rPr lang="en-US" b="1" i="1" dirty="0" err="1"/>
              <a:t>studie</a:t>
            </a:r>
            <a:r>
              <a:rPr lang="en-US" b="1" i="1" dirty="0"/>
              <a:t> </a:t>
            </a:r>
            <a:r>
              <a:rPr kumimoji="0" lang="en-US" b="1" i="1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Samenhang</a:t>
            </a:r>
            <a:r>
              <a:rPr kumimoji="0" lang="en-US" b="1" i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in het curriculum </a:t>
            </a:r>
            <a:r>
              <a:rPr kumimoji="0" lang="en-US" sz="1600" b="1" i="1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(2)</a:t>
            </a:r>
          </a:p>
          <a:p>
            <a:pPr marL="0" indent="0">
              <a:lnSpc>
                <a:spcPct val="90000"/>
              </a:lnSpc>
            </a:pPr>
            <a:endParaRPr kumimoji="0" lang="en-US" b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indent="0">
              <a:lnSpc>
                <a:spcPct val="90000"/>
              </a:lnSpc>
            </a:pPr>
            <a:endParaRPr lang="nl-NL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	Scholen hebben de opdracht zelf vorm te geven 	aan een meer samenhangend curriculum. 	Faciliteer scholen hierin en zorg voor een goede 	curriculumbekwaamheid 	van de	leraar.</a:t>
            </a:r>
          </a:p>
          <a:p>
            <a:pPr marL="0" indent="0">
              <a:lnSpc>
                <a:spcPct val="90000"/>
              </a:lnSpc>
            </a:pPr>
            <a:endParaRPr lang="nl-NL" b="1" dirty="0"/>
          </a:p>
          <a:p>
            <a:pPr marL="0" indent="0">
              <a:lnSpc>
                <a:spcPct val="90000"/>
              </a:lnSpc>
            </a:pPr>
            <a:r>
              <a:rPr lang="nl-NL" b="1" dirty="0"/>
              <a:t>    Maak onderscheid tussen vakspecifieke 	vaardigheden, verbindende vaardigheden en 	conditionele vaardigheden.</a:t>
            </a:r>
          </a:p>
          <a:p>
            <a:pPr marL="0" indent="0">
              <a:lnSpc>
                <a:spcPct val="9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2743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443</Words>
  <Application>Microsoft Office PowerPoint</Application>
  <PresentationFormat>Breedbeeld</PresentationFormat>
  <Paragraphs>104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Bestuurlijk overleg voortgang curriculum</dc:title>
  <dc:creator>CurriculumCommissie</dc:creator>
  <cp:lastModifiedBy>Jaco Bron</cp:lastModifiedBy>
  <cp:revision>21</cp:revision>
  <dcterms:created xsi:type="dcterms:W3CDTF">2021-03-09T10:10:32Z</dcterms:created>
  <dcterms:modified xsi:type="dcterms:W3CDTF">2022-03-30T12:52:02Z</dcterms:modified>
</cp:coreProperties>
</file>